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5" r:id="rId3"/>
    <p:sldId id="267" r:id="rId4"/>
    <p:sldId id="268"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82DD9-44B9-4486-8DAA-5675CFE2EEBE}" type="datetimeFigureOut">
              <a:rPr lang="en-US" smtClean="0"/>
              <a:pPr/>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9FDD74-DD4C-4825-B378-C2BB25F43EDB}" type="slidenum">
              <a:rPr lang="en-US" smtClean="0"/>
              <a:pPr/>
              <a:t>‹#›</a:t>
            </a:fld>
            <a:endParaRPr lang="en-US"/>
          </a:p>
        </p:txBody>
      </p:sp>
    </p:spTree>
    <p:extLst>
      <p:ext uri="{BB962C8B-B14F-4D97-AF65-F5344CB8AC3E}">
        <p14:creationId xmlns:p14="http://schemas.microsoft.com/office/powerpoint/2010/main" val="4006614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EB32D-5E03-4039-AB80-B6A2B3828E24}"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EB32D-5E03-4039-AB80-B6A2B3828E24}"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EB32D-5E03-4039-AB80-B6A2B3828E24}" type="datetimeFigureOut">
              <a:rPr lang="en-US" smtClean="0"/>
              <a:pPr/>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EB32D-5E03-4039-AB80-B6A2B3828E24}" type="datetimeFigureOut">
              <a:rPr lang="en-US" smtClean="0"/>
              <a:pPr/>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EB32D-5E03-4039-AB80-B6A2B3828E24}" type="datetimeFigureOut">
              <a:rPr lang="en-US" smtClean="0"/>
              <a:pPr/>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B32D-5E03-4039-AB80-B6A2B3828E24}"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B32D-5E03-4039-AB80-B6A2B3828E24}"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EB32D-5E03-4039-AB80-B6A2B3828E24}" type="datetimeFigureOut">
              <a:rPr lang="en-US" smtClean="0"/>
              <a:pPr/>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B029D-88FB-48BA-A6C6-653FB1031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endParaRPr lang="en-US" sz="1400" b="1" dirty="0"/>
          </a:p>
          <a:p>
            <a:endParaRPr lang="en-US" sz="1400" b="1" dirty="0" smtClean="0"/>
          </a:p>
          <a:p>
            <a:endParaRPr lang="en-US" sz="1400" b="1" dirty="0"/>
          </a:p>
          <a:p>
            <a:r>
              <a:rPr lang="en-US" sz="1400" b="1" dirty="0" smtClean="0"/>
              <a:t>RISIKO AUDIT = RISIKO SALAH SAJI MATERIAL * RISIKO AUDITOR GAGAL MENDETEKSI SALAH SAJI</a:t>
            </a:r>
          </a:p>
          <a:p>
            <a:endParaRPr lang="en-US" sz="1400" b="1" dirty="0"/>
          </a:p>
          <a:p>
            <a:endParaRPr lang="en-US" sz="1400" b="1" dirty="0" smtClean="0"/>
          </a:p>
          <a:p>
            <a:endParaRPr lang="en-US" sz="1400" b="1" dirty="0"/>
          </a:p>
          <a:p>
            <a:endParaRPr lang="en-US" sz="1400" b="1" dirty="0" smtClean="0"/>
          </a:p>
          <a:p>
            <a:endParaRPr lang="en-US" sz="1400" b="1" dirty="0" smtClean="0"/>
          </a:p>
          <a:p>
            <a:r>
              <a:rPr lang="en-US" sz="1400" b="1" dirty="0" smtClean="0"/>
              <a:t>RISIKO AUDIT = RISIKO BAWAAN * RISIKO PENGENDALIAN * RISIKO DETEKSI</a:t>
            </a:r>
            <a:endParaRPr lang="en-US" sz="1400" b="1" dirty="0"/>
          </a:p>
        </p:txBody>
      </p:sp>
      <p:cxnSp>
        <p:nvCxnSpPr>
          <p:cNvPr id="5" name="Straight Arrow Connector 4"/>
          <p:cNvCxnSpPr/>
          <p:nvPr/>
        </p:nvCxnSpPr>
        <p:spPr>
          <a:xfrm rot="5400000">
            <a:off x="2133600" y="2514600"/>
            <a:ext cx="1295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00400" y="2209800"/>
            <a:ext cx="1371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295900" y="2856706"/>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endParaRPr lang="en-US" sz="1400" b="1" dirty="0" smtClean="0"/>
          </a:p>
          <a:p>
            <a:pPr>
              <a:buNone/>
            </a:pPr>
            <a:r>
              <a:rPr lang="en-US" b="1" dirty="0" smtClean="0"/>
              <a:t>1. RISIKO</a:t>
            </a:r>
            <a:r>
              <a:rPr lang="en-US" sz="1100" b="1" dirty="0" smtClean="0"/>
              <a:t> </a:t>
            </a:r>
            <a:r>
              <a:rPr lang="en-US" b="1" dirty="0" smtClean="0"/>
              <a:t>BAWAAN ADALAH KEMUNGKINAN SALAH SAJI MATERIAL SUATU ASERSI DENGAN MENGANGGAP TIDAK ADA PENGENDALIAN INTERN</a:t>
            </a:r>
          </a:p>
          <a:p>
            <a:pPr>
              <a:buFontTx/>
              <a:buChar char="-"/>
            </a:pPr>
            <a:r>
              <a:rPr lang="en-US" b="1" dirty="0" smtClean="0">
                <a:solidFill>
                  <a:srgbClr val="FF0000"/>
                </a:solidFill>
              </a:rPr>
              <a:t>RISIKO AKAN BERBEDA BERDASARKAN AKUN, MISAL KAS LEBIH RENTAN UNTUK DICURI DIBANDING PERSEDIAAN</a:t>
            </a:r>
          </a:p>
          <a:p>
            <a:pPr>
              <a:buFontTx/>
              <a:buChar char="-"/>
            </a:pPr>
            <a:r>
              <a:rPr lang="en-US" b="1" dirty="0" smtClean="0">
                <a:solidFill>
                  <a:srgbClr val="0070C0"/>
                </a:solidFill>
              </a:rPr>
              <a:t>RISIKO DITETAPKAN DG TEKNIK ANALITIKAL, INFORMASI YANG TERSEDIAN TTG PERUSAHAAN &amp; INDUSTRINYA JUGA PEMAHAMAN AUDITING MENYELURUH</a:t>
            </a:r>
          </a:p>
          <a:p>
            <a:endParaRPr lang="en-US" b="1" dirty="0"/>
          </a:p>
          <a:p>
            <a:endParaRPr 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pPr>
              <a:buNone/>
            </a:pPr>
            <a:r>
              <a:rPr lang="en-US" b="1" dirty="0" smtClean="0"/>
              <a:t>2. RISIKO PENGENDALIAN ADALAH KEMUNGKINAN SALAH SAJI MATERISAL TIDAK DAPAT DICEGAH ATAU DITEMUKAN SECARA TEPAT WAKTU OLEH PENGENDALIAN INTERN</a:t>
            </a:r>
          </a:p>
          <a:p>
            <a:pPr>
              <a:buFontTx/>
              <a:buChar char="-"/>
            </a:pPr>
            <a:r>
              <a:rPr lang="en-US" b="1" dirty="0" smtClean="0">
                <a:solidFill>
                  <a:srgbClr val="FF0000"/>
                </a:solidFill>
              </a:rPr>
              <a:t>RISIKO INI DITETAPKAN DENGAN MENGGUNAKAN HASIL PENGUJIAN PENGENDALIAN</a:t>
            </a:r>
            <a:endParaRPr lang="en-US" b="1" dirty="0"/>
          </a:p>
          <a:p>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pPr>
              <a:buNone/>
            </a:pPr>
            <a:r>
              <a:rPr lang="en-US" b="1" dirty="0" smtClean="0"/>
              <a:t>3. RISIKO DETEKSI ADALAH KEMUNGKINAN  PROSEDUR AUDITOR MENYEBABKAN KESIMPULAN YANG TIDAK TEPAT BAHWA SALAH SAJI MATERIAL TIDAK ADA DALAM SATU ASERSI PADAHAL KENYATAANNYA SALAH SAJI TERSEBUT ADA. PENGUJIAN SUBSTANTIF YANG DILAKUKAN AUDITOR TERUTAMA UNTUK MEMBATASI RISIKO DETEKSI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endParaRPr lang="en-US" b="1" dirty="0" smtClean="0">
              <a:solidFill>
                <a:srgbClr val="0070C0"/>
              </a:solidFill>
            </a:endParaRPr>
          </a:p>
          <a:p>
            <a:r>
              <a:rPr lang="en-US" b="1" dirty="0" smtClean="0">
                <a:solidFill>
                  <a:srgbClr val="0070C0"/>
                </a:solidFill>
              </a:rPr>
              <a:t>MATERIALITAS ADALAH BESARNYA PENGHILANGAN ATAU SALAH SAJI DARI SUATU INFORMASI AKUNTANSI, YANG PADA KEADAAN TERTENTU, MENYEBABKAN PERTIMBANGAN DARI ORANG YANG MENGANDALKAN INFORMASI AKAN BERUBAH ATAU TERPENGARUH OLEH SALAH SAJI ATAU PENGHILANGAN TERSEBUT</a:t>
            </a:r>
            <a:endParaRPr lang="en-US"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 </a:t>
            </a:r>
            <a:r>
              <a:rPr lang="en-US" sz="3200" b="1" dirty="0" err="1" smtClean="0">
                <a:solidFill>
                  <a:srgbClr val="FF0000"/>
                </a:solidFill>
              </a:rPr>
              <a:t>lanjutan</a:t>
            </a:r>
            <a:r>
              <a:rPr lang="en-US" sz="32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r>
              <a:rPr lang="en-US" b="1" dirty="0" smtClean="0">
                <a:solidFill>
                  <a:srgbClr val="0070C0"/>
                </a:solidFill>
              </a:rPr>
              <a:t>MATERIALITAS DIPERTIMBANGKAN DALAM</a:t>
            </a:r>
          </a:p>
          <a:p>
            <a:pPr>
              <a:buNone/>
            </a:pPr>
            <a:r>
              <a:rPr lang="en-US" b="1" dirty="0" smtClean="0">
                <a:solidFill>
                  <a:srgbClr val="0070C0"/>
                </a:solidFill>
              </a:rPr>
              <a:t>- PERENCANAAN AUDIT DAN PERANCANGAN AUDIT</a:t>
            </a:r>
          </a:p>
          <a:p>
            <a:pPr>
              <a:buFontTx/>
              <a:buChar char="-"/>
            </a:pPr>
            <a:r>
              <a:rPr lang="en-US" b="1" dirty="0" smtClean="0">
                <a:solidFill>
                  <a:srgbClr val="0070C0"/>
                </a:solidFill>
              </a:rPr>
              <a:t>MENGEVALUASI HASIL AUDIT</a:t>
            </a:r>
          </a:p>
          <a:p>
            <a:r>
              <a:rPr lang="en-US" b="1" dirty="0" smtClean="0">
                <a:solidFill>
                  <a:srgbClr val="0070C0"/>
                </a:solidFill>
              </a:rPr>
              <a:t>MATERIALITAS DAPAT DIUKUR SECARA </a:t>
            </a:r>
            <a:r>
              <a:rPr lang="en-US" b="1" u="sng" dirty="0" smtClean="0">
                <a:solidFill>
                  <a:srgbClr val="0070C0"/>
                </a:solidFill>
              </a:rPr>
              <a:t>KUANTITATIF</a:t>
            </a:r>
            <a:r>
              <a:rPr lang="en-US" b="1" dirty="0" smtClean="0">
                <a:solidFill>
                  <a:srgbClr val="0070C0"/>
                </a:solidFill>
              </a:rPr>
              <a:t> MAUPUN </a:t>
            </a:r>
            <a:r>
              <a:rPr lang="en-US" b="1" u="sng" dirty="0" smtClean="0">
                <a:solidFill>
                  <a:srgbClr val="0070C0"/>
                </a:solidFill>
              </a:rPr>
              <a:t>NON KUANTITATIF</a:t>
            </a:r>
          </a:p>
          <a:p>
            <a:r>
              <a:rPr lang="en-US" b="1" dirty="0" smtClean="0">
                <a:solidFill>
                  <a:srgbClr val="0070C0"/>
                </a:solidFill>
              </a:rPr>
              <a:t>AUDITOR DAPAT MENETAPKAN MATERIALITAS UNTUK SETIAP LAPORAN KEUANGAN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 </a:t>
            </a:r>
            <a:r>
              <a:rPr lang="en-US" sz="3200" b="1" dirty="0" err="1" smtClean="0">
                <a:solidFill>
                  <a:srgbClr val="FF0000"/>
                </a:solidFill>
              </a:rPr>
              <a:t>lanjutan</a:t>
            </a:r>
            <a:r>
              <a:rPr lang="en-US" sz="32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b="1" dirty="0" smtClean="0">
                <a:solidFill>
                  <a:srgbClr val="0070C0"/>
                </a:solidFill>
              </a:rPr>
              <a:t>SETELAH MENENTUKAN TINGKAT MATERIALITAS UNTUK BERBAGAI JENIS LAPORAN KEUANGAN, JUMLAH TERSEBUT DIALOKASIKAN KE MASING-MASING AKUN.</a:t>
            </a:r>
          </a:p>
          <a:p>
            <a:pPr>
              <a:buFontTx/>
              <a:buChar char="-"/>
            </a:pPr>
            <a:r>
              <a:rPr lang="en-US" b="1" dirty="0" smtClean="0">
                <a:solidFill>
                  <a:srgbClr val="0070C0"/>
                </a:solidFill>
              </a:rPr>
              <a:t>PEMBAGIAN INI DIDASARKAN KEPADA UKURAN RELATIF DARI BERBAGAI AKUN &amp; PERTIMBANGAN PROFESIONAL</a:t>
            </a:r>
          </a:p>
          <a:p>
            <a:pPr>
              <a:buFontTx/>
              <a:buChar char="-"/>
            </a:pPr>
            <a:r>
              <a:rPr lang="en-US" b="1" dirty="0" smtClean="0">
                <a:solidFill>
                  <a:srgbClr val="0070C0"/>
                </a:solidFill>
              </a:rPr>
              <a:t>JUMLAH YANG TELAH DIBAGI KE MASING-MASING AKUN DIKENAL SEBAGAI SALAH SAJI YANG DAPAT DITOLERANSI</a:t>
            </a:r>
            <a:endParaRPr lang="en-US"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001224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267</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RISIKO AUDIT:</vt:lpstr>
      <vt:lpstr>RISIKO AUDIT lanjutan …:</vt:lpstr>
      <vt:lpstr>RISIKO AUDIT lanjutan …:</vt:lpstr>
      <vt:lpstr>RISIKO AUDIT lanjutan …:</vt:lpstr>
      <vt:lpstr>MATERIALITAS</vt:lpstr>
      <vt:lpstr>MATERIALITAS lanjutan …</vt:lpstr>
      <vt:lpstr>MATERIALITAS lanjutan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AUDIT, TYPE AUDIT &amp; MATERIALITAS</dc:title>
  <dc:creator>SONY VAIO</dc:creator>
  <cp:lastModifiedBy>Limitless</cp:lastModifiedBy>
  <cp:revision>27</cp:revision>
  <dcterms:created xsi:type="dcterms:W3CDTF">2015-03-11T12:25:14Z</dcterms:created>
  <dcterms:modified xsi:type="dcterms:W3CDTF">2015-03-24T16:40:29Z</dcterms:modified>
</cp:coreProperties>
</file>